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92" r:id="rId37"/>
    <p:sldId id="293" r:id="rId38"/>
    <p:sldId id="289" r:id="rId39"/>
    <p:sldId id="290" r:id="rId40"/>
    <p:sldId id="291" r:id="rId41"/>
  </p:sldIdLst>
  <p:sldSz cx="12192000" cy="6858000"/>
  <p:notesSz cx="6858000" cy="12192000"/>
  <p:custDataLst>
    <p:tags r:id="rId4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8" d="100"/>
          <a:sy n="98" d="100"/>
        </p:scale>
        <p:origin x="82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gs" Target="tags/tag1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65a204b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 函数的模型及其应用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DF19C799-0183-45A9-8D36-CACE827E854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65a204b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 函数的模型及其应用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B2ED8A3-CAFC-4F74-90A4-E3B8538CEB9C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65a204b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 函数的模型及其应用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D0C3822-8F93-4426-94E6-1FC1DAF1DFE1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65a204b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 函数的模型及其应用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91F68C94-6D00-4849-94E3-9ADC40869904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e2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58DF5B8-00DD-4E83-B8FC-59189734F536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65a204b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 函数的模型及其应用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8CE2A6F-0943-4156-A831-3D067441320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slide" Target="slide15.xml"/><Relationship Id="rId2" Type="http://schemas.openxmlformats.org/officeDocument/2006/relationships/image" Target="../media/image8.png"/><Relationship Id="rId1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8.png"/><Relationship Id="rId1" Type="http://schemas.openxmlformats.org/officeDocument/2006/relationships/image" Target="../media/image6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22_1#10869211a?vbadefaultcenterpage=1&amp;parentnodeid=d6791e8fb&amp;vbahtmlprocessed=1&amp;bbb=1&amp;hasbroken=1"/>
              <p:cNvSpPr/>
              <p:nvPr/>
            </p:nvSpPr>
            <p:spPr>
              <a:xfrm>
                <a:off x="502920" y="1451783"/>
                <a:ext cx="11183112" cy="41916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由题意知，拟定函数应满足：①是增函数，且增长速度先快后慢再快；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②在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左右增长速度较慢，且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的最小值为500.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上先减后增，不符合要求；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25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是指数型函数，增长速度越来越快，不符合要求；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1000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625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的图象是由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的图象平移和伸缩变换得到的，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符合题目要求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</a:t>
                </a:r>
                <a14:m>
                  <m:oMath xmlns:m="http://schemas.openxmlformats.org/officeDocument/2006/math"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d>
                      <m:dPr>
                        <m:ctrlPr>
                          <a:rPr lang="en-US" altLang="zh-CN" sz="2400" b="0" i="1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spc="-1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spc="-1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1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是对数型函数，增长速度越来越慢，不符合要求.故选C.</a:t>
                </a:r>
                <a:endParaRPr lang="en-US" altLang="zh-CN" sz="2400" spc="-100" dirty="0"/>
              </a:p>
            </p:txBody>
          </p:sp>
        </mc:Choice>
        <mc:Fallback>
          <p:sp>
            <p:nvSpPr>
              <p:cNvPr id="2" name="QC_6_AS.22_1#10869211a?vbadefaultcenterpage=1&amp;parentnodeid=d6791e8f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51783"/>
                <a:ext cx="11183112" cy="4191635"/>
              </a:xfrm>
              <a:prstGeom prst="rect">
                <a:avLst/>
              </a:prstGeom>
              <a:blipFill rotWithShape="1">
                <a:blip r:embed="rId1"/>
                <a:stretch>
                  <a:fillRect t="-4" r="-362" b="-3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d8fc00b88?vbadefaultcenterpage=1&amp;parentnodeid=4d270ba3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BD.23_1#c3e4c6ade?vbadefaultcenterpage=1&amp;parentnodeid=d8fc00b88&amp;vbahtmlprocessed=1&amp;bbb=1&amp;hasbroken=1"/>
              <p:cNvSpPr/>
              <p:nvPr/>
            </p:nvSpPr>
            <p:spPr>
              <a:xfrm>
                <a:off x="502920" y="1348391"/>
                <a:ext cx="11183112" cy="15812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（人教A版必修①P150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T2改编）在一段时间内，某地的野兔快速繁殖，若野兔总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只数的倍增期为21个月，则1万只野兔增长到10万只野兔大约需要年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结果填整数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B_6_BD.23_1#c3e4c6ade?vbadefaultcenterpage=1&amp;parentnodeid=d8fc00b8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581277"/>
              </a:xfrm>
              <a:prstGeom prst="rect">
                <a:avLst/>
              </a:prstGeom>
              <a:blipFill rotWithShape="1">
                <a:blip r:embed="rId1"/>
                <a:stretch>
                  <a:fillRect t="-18" r="-1163" b="-4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AN.24_1#c3e4c6ade.blank?vbadefaultcenterpage=1&amp;parentnodeid=d8fc00b88&amp;vbapositionanswer=14&amp;vbahtmlprocessed=1"/>
          <p:cNvSpPr/>
          <p:nvPr/>
        </p:nvSpPr>
        <p:spPr>
          <a:xfrm>
            <a:off x="9545320" y="1858931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AS.25_1#c3e4c6ade?vbadefaultcenterpage=1&amp;parentnodeid=d8fc00b88&amp;vbahtmlprocessed=1&amp;bbb=1&amp;hasbroken=1"/>
              <p:cNvSpPr/>
              <p:nvPr/>
            </p:nvSpPr>
            <p:spPr>
              <a:xfrm>
                <a:off x="502920" y="2930748"/>
                <a:ext cx="11183112" cy="28606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设经过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年后的野兔有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只，由题意知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.两边取常用对数得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故大约需要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6年.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B_6_AS.25_1#c3e4c6ade?vbadefaultcenterpage=1&amp;parentnodeid=d8fc00b8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30748"/>
                <a:ext cx="11183112" cy="2860675"/>
              </a:xfrm>
              <a:prstGeom prst="rect">
                <a:avLst/>
              </a:prstGeom>
              <a:blipFill rotWithShape="1">
                <a:blip r:embed="rId2"/>
                <a:stretch>
                  <a:fillRect t="-8" r="1" b="-82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5" grpId="0" animBg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26_1#628dd2b29?vbadefaultcenterpage=1&amp;parentnodeid=d8fc00b88&amp;vbahtmlprocessed=1&amp;bbb=1&amp;hasbroken=1"/>
              <p:cNvSpPr/>
              <p:nvPr/>
            </p:nvSpPr>
            <p:spPr>
              <a:xfrm>
                <a:off x="502920" y="1550906"/>
                <a:ext cx="11183112" cy="15930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（人教A版必修①P161 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T9改编）某工厂产生的废气经过过滤后排放，过滤过程中废</a:t>
                </a:r>
                <a:endParaRPr lang="en-US" altLang="zh-CN" sz="2400" b="0" i="0" spc="-5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气的污染物含量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mg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）与时间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）之间的关系为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𝑘𝑡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</a:t>
                </a:r>
                <a:endParaRPr lang="en-US" altLang="zh-CN" sz="2400" b="0" i="0" spc="-5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是正的常数，若在前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m:rPr>
                        <m:nor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消除了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的污染物，则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  <m:r>
                      <m:rPr>
                        <m:nor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后约剩</a:t>
                </a:r>
                <a:r>
                  <a:rPr lang="en-US" altLang="zh-CN" sz="2400" i="0" spc="-5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%的污染物.</a:t>
                </a:r>
                <a:endParaRPr lang="en-US" altLang="zh-CN" sz="2400" spc="-50" dirty="0"/>
              </a:p>
            </p:txBody>
          </p:sp>
        </mc:Choice>
        <mc:Fallback>
          <p:sp>
            <p:nvSpPr>
              <p:cNvPr id="2" name="QB_6_BD.26_1#628dd2b29?vbadefaultcenterpage=1&amp;parentnodeid=d8fc00b8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50906"/>
                <a:ext cx="11183112" cy="1593025"/>
              </a:xfrm>
              <a:prstGeom prst="rect">
                <a:avLst/>
              </a:prstGeom>
              <a:blipFill rotWithShape="1">
                <a:blip r:embed="rId1"/>
                <a:stretch>
                  <a:fillRect t="-15" r="-1424" b="-52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27_1#628dd2b29.blank?vbadefaultcenterpage=1&amp;parentnodeid=d8fc00b88&amp;vbapositionanswer=15&amp;vbahtmlprocessed=1"/>
          <p:cNvSpPr/>
          <p:nvPr/>
        </p:nvSpPr>
        <p:spPr>
          <a:xfrm>
            <a:off x="9375521" y="2619803"/>
            <a:ext cx="8683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spc="-5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65.61</a:t>
            </a:r>
            <a:endParaRPr lang="en-US" altLang="zh-CN" sz="2400" spc="-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AS.28_1#628dd2b29?vbadefaultcenterpage=1&amp;parentnodeid=d8fc00b88&amp;vbahtmlprocessed=1"/>
              <p:cNvSpPr/>
              <p:nvPr/>
            </p:nvSpPr>
            <p:spPr>
              <a:xfrm>
                <a:off x="502920" y="3151614"/>
                <a:ext cx="11183112" cy="24434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6561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后，还剩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的污染物.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AS.28_1#628dd2b29?vbadefaultcenterpage=1&amp;parentnodeid=d8fc00b8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51614"/>
                <a:ext cx="11183112" cy="2443480"/>
              </a:xfrm>
              <a:prstGeom prst="rect">
                <a:avLst/>
              </a:prstGeom>
              <a:blipFill rotWithShape="1">
                <a:blip r:embed="rId2"/>
                <a:stretch>
                  <a:fillRect t="-4" r="1" b="-2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209ce1729?vbadefaultcenterpage=1&amp;parentnodeid=4d270ba3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6_BD.29_1#2c678e9bf?vbadefaultcenterpage=1&amp;parentnodeid=209ce1729&amp;vbahtmlprocessed=1&amp;bbb=1&amp;hasbroken=1"/>
              <p:cNvSpPr/>
              <p:nvPr/>
            </p:nvSpPr>
            <p:spPr>
              <a:xfrm>
                <a:off x="502920" y="1348391"/>
                <a:ext cx="11183112" cy="32232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（2020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新高考Ⅰ卷改编）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基本再生数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与世代间隔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是某传染病的流行病学基本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参数.基本再生数指一个感染者传染的平均人数，世代间隔指相邻两代间传染所需的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平均时间.在该疾病传染的初始阶段，可以用指数模型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𝑟𝑡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描述累计感染病例数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随时间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（单位：天）的变化规律，指数增长率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近似满足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有学者基于已有数据估计出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据此，在该疾病传染的初始阶段，累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计感染病例数增加1倍需要的时间约为(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≈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69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6_BD.29_1#2c678e9bf?vbadefaultcenterpage=1&amp;parentnodeid=209ce17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3223260"/>
              </a:xfrm>
              <a:prstGeom prst="rect">
                <a:avLst/>
              </a:prstGeom>
              <a:blipFill rotWithShape="1">
                <a:blip r:embed="rId1"/>
                <a:stretch>
                  <a:fillRect t="-9" r="1" b="-26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0_1#2c678e9bf.bracket?vbadefaultcenterpage=1&amp;parentnodeid=209ce1729&amp;vbapositionanswer=16&amp;vbahtmlprocessed=1"/>
          <p:cNvSpPr/>
          <p:nvPr/>
        </p:nvSpPr>
        <p:spPr>
          <a:xfrm>
            <a:off x="5811520" y="409159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5" name="QC_6_BD.31_1#2c678e9bf.choices?vbadefaultcenterpage=1&amp;parentnodeid=209ce1729&amp;vbahtmlprocessed=1"/>
          <p:cNvSpPr/>
          <p:nvPr/>
        </p:nvSpPr>
        <p:spPr>
          <a:xfrm>
            <a:off x="502920" y="45817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1.2天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1.8天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2.5天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.3.5天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32_1#2c678e9bf?vbadefaultcenterpage=1&amp;parentnodeid=209ce1729&amp;vbahtmlprocessed=1&amp;bbb=1&amp;hasbroken=1"/>
              <p:cNvSpPr/>
              <p:nvPr/>
            </p:nvSpPr>
            <p:spPr>
              <a:xfrm>
                <a:off x="502920" y="1959846"/>
                <a:ext cx="11183112" cy="32009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𝑟𝑇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28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𝐼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𝑟𝑡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.设在该疾病传染的初始阶段，累计感染病例数增加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1倍需要的时间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38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（天）.故选B.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32_1#2c678e9bf?vbadefaultcenterpage=1&amp;parentnodeid=209ce17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9846"/>
                <a:ext cx="11183112" cy="3200908"/>
              </a:xfrm>
              <a:prstGeom prst="rect">
                <a:avLst/>
              </a:prstGeom>
              <a:blipFill rotWithShape="1">
                <a:blip r:embed="rId1"/>
                <a:stretch>
                  <a:fillRect t="-7" r="-141" b="-5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0be21c823.fixed?vbadefaultcenterpage=1&amp;parentnodeid=65a204b48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0be21c823.fixed?vbadefaultcenterpage=1&amp;parentnodeid=65a204b48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c393aaa3d?vbadefaultcenterpage=1&amp;parentnodeid=0be21c823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利用函数图象刻画实际问题［自主练透］</a:t>
            </a:r>
            <a:endParaRPr lang="en-US" altLang="zh-CN" sz="2800" dirty="0"/>
          </a:p>
        </p:txBody>
      </p:sp>
      <p:pic>
        <p:nvPicPr>
          <p:cNvPr id="3" name="QC_5_BD.33_1#830344e48?hastextimagelayout=1&amp;vbadefaultcenterpage=1&amp;parentnodeid=c393aaa3d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6292" y="1434081"/>
            <a:ext cx="3209544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5_BD.33_2#830344e48?hastextimagelayout=1&amp;segpoint=1&amp;vbadefaultcenterpage=1&amp;parentnodeid=c393aaa3d&amp;vbahtmlprocessed=1&amp;bbb=1&amp;hasbroken=1"/>
              <p:cNvSpPr/>
              <p:nvPr/>
            </p:nvSpPr>
            <p:spPr>
              <a:xfrm>
                <a:off x="502920" y="1388362"/>
                <a:ext cx="7836408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如图，一高为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且装满水的鱼缸，其底部装有一个排水小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孔，当小孔打开时，水从孔中匀速流出，水流完所用时间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.若当水流出时间为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时，鱼缸水深为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的图象大致是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5_BD.33_2#830344e48?hastextimagelayout=1&amp;segpoint=1&amp;vbadefaultcenterpage=1&amp;parentnodeid=c393aaa3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7836408" cy="2131949"/>
              </a:xfrm>
              <a:prstGeom prst="rect">
                <a:avLst/>
              </a:prstGeom>
              <a:blipFill rotWithShape="1">
                <a:blip r:embed="rId2"/>
                <a:stretch>
                  <a:fillRect t="-12" r="-1144" b="-2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5_AN.34_1#830344e48.bracket?vbadefaultcenterpage=1&amp;parentnodeid=c393aaa3d&amp;vbapositionanswer=17&amp;vbahtmlprocessed=1"/>
          <p:cNvSpPr/>
          <p:nvPr/>
        </p:nvSpPr>
        <p:spPr>
          <a:xfrm>
            <a:off x="2611120" y="3034282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6" name="QC_5_BD.35_1#830344e48.choices?vbadefaultcenterpage=1&amp;parentnodeid=c393aaa3d&amp;vbahtmlprocessed=1"/>
          <p:cNvSpPr/>
          <p:nvPr/>
        </p:nvSpPr>
        <p:spPr>
          <a:xfrm>
            <a:off x="502920" y="3794348"/>
            <a:ext cx="11183112" cy="18813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35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</a:t>
            </a:r>
            <a:endParaRPr lang="en-US" altLang="zh-CN" sz="900" dirty="0">
              <a:latin typeface="宋体" panose="02010600030101010101" pitchFamily="2" charset="-122"/>
            </a:endParaRPr>
          </a:p>
        </p:txBody>
      </p:sp>
      <p:pic>
        <p:nvPicPr>
          <p:cNvPr id="7" name="QC_5_BD.35_1#830344e48.choice_image?vbadefaultcenterpage=1&amp;parentnodeid=c393aaa3d&amp;inlineimagemarkindex=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1245" y="3792062"/>
            <a:ext cx="1920240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QC_5_BD.35_1#830344e48.choice_image?vbadefaultcenterpage=1&amp;parentnodeid=c393aaa3d&amp;inlineimagemarkindex=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47218" y="3792062"/>
            <a:ext cx="1938528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QC_5_BD.35_1#830344e48.choice_image?vbadefaultcenterpage=1&amp;parentnodeid=c393aaa3d&amp;inlineimagemarkindex=3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4398" y="3792062"/>
            <a:ext cx="1938528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10" name="QC_5_BD.35_1#830344e48.choice_image?vbadefaultcenterpage=1&amp;parentnodeid=c393aaa3d&amp;inlineimagemarkindex=4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47550" y="3801206"/>
            <a:ext cx="1920240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5_AS.36_1#830344e48?vbadefaultcenterpage=1&amp;parentnodeid=c393aaa3d&amp;vbahtmlprocessed=1&amp;bbb=1&amp;hasbroken=1"/>
              <p:cNvSpPr/>
              <p:nvPr/>
            </p:nvSpPr>
            <p:spPr>
              <a:xfrm>
                <a:off x="502920" y="3053665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的减函数，故排除C，D，从一开始，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随着时间变化而减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，但变化逐渐变慢，当超过一半时，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减小的速度变快，故选B.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5_AS.36_1#830344e48?vbadefaultcenterpage=1&amp;parentnodeid=c393aaa3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53665"/>
                <a:ext cx="11183112" cy="1038670"/>
              </a:xfrm>
              <a:prstGeom prst="rect">
                <a:avLst/>
              </a:prstGeom>
              <a:blipFill rotWithShape="1">
                <a:blip r:embed="rId1"/>
                <a:stretch>
                  <a:fillRect t="-56" r="-169" b="-5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5_BD.37_1#eebfc3648?hastextimagelayout=1&amp;vbadefaultcenterpage=1&amp;parentnodeid=c393aaa3d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2071" y="1213879"/>
            <a:ext cx="3191256" cy="23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5_BD.37_2#eebfc3648?hastextimagelayout=2&amp;segpoint=1&amp;vbadefaultcenterpage=1&amp;parentnodeid=c393aaa3d&amp;vbahtmlprocessed=1&amp;bbb=1&amp;hasbroken=1"/>
              <p:cNvSpPr/>
              <p:nvPr/>
            </p:nvSpPr>
            <p:spPr>
              <a:xfrm>
                <a:off x="502920" y="1168160"/>
                <a:ext cx="7854696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泰州模拟）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某研究人员每隔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测量一次茶水的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温度，根据所得数据作出如图所示的散点图.观察散点图的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分布情况，下列可以近似地刻画茶水温度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）随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变化规律的数学模型是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5_BD.37_2#eebfc3648?hastextimagelayout=2&amp;segpoint=1&amp;vbadefaultcenterpage=1&amp;parentnodeid=c393aaa3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68160"/>
                <a:ext cx="7854696" cy="2131949"/>
              </a:xfrm>
              <a:prstGeom prst="rect">
                <a:avLst/>
              </a:prstGeom>
              <a:blipFill rotWithShape="1">
                <a:blip r:embed="rId2"/>
                <a:stretch>
                  <a:fillRect t="-19" r="-2178" b="-2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38_1#eebfc3648.bracket?vbadefaultcenterpage=1&amp;parentnodeid=c393aaa3d&amp;vbapositionanswer=18&amp;vbahtmlprocessed=1"/>
          <p:cNvSpPr/>
          <p:nvPr/>
        </p:nvSpPr>
        <p:spPr>
          <a:xfrm>
            <a:off x="6643053" y="281408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5_BD.39_1#eebfc3648.choices?hastextimagelayout=2&amp;vbadefaultcenterpage=1&amp;parentnodeid=c393aaa3d&amp;vbahtmlprocessed=1"/>
              <p:cNvSpPr/>
              <p:nvPr/>
            </p:nvSpPr>
            <p:spPr>
              <a:xfrm>
                <a:off x="502920" y="3302267"/>
                <a:ext cx="7854696" cy="2129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5_BD.39_1#eebfc3648.choices?hastextimagelayout=2&amp;vbadefaultcenterpage=1&amp;parentnodeid=c393aaa3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02267"/>
                <a:ext cx="7854696" cy="2129727"/>
              </a:xfrm>
              <a:prstGeom prst="rect">
                <a:avLst/>
              </a:prstGeom>
              <a:blipFill rotWithShape="1">
                <a:blip r:embed="rId3"/>
                <a:stretch>
                  <a:fillRect t="-13" r="5" b="-3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C_5_AS.40_1#eebfc3648?vbadefaultcenterpage=1&amp;parentnodeid=c393aaa3d&amp;vbahtmlprocessed=1"/>
              <p:cNvSpPr/>
              <p:nvPr/>
            </p:nvSpPr>
            <p:spPr>
              <a:xfrm>
                <a:off x="502920" y="549181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由函数图象可知符合条件的只有指数函数模型，并且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C_5_AS.40_1#eebfc3648?vbadefaultcenterpage=1&amp;parentnodeid=c393aaa3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49181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68" r="1" b="-12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6" grpId="0" animBg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ecb218888?vbadefaultcenterpage=1&amp;parentnodeid=c393aaa3d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291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ecb218888?vbadefaultcenterpage=1&amp;parentnodeid=c393aaa3d&amp;vbahtmlprocessed=1&amp;bbb=1&amp;hasbroken=1"/>
          <p:cNvSpPr/>
          <p:nvPr/>
        </p:nvSpPr>
        <p:spPr>
          <a:xfrm>
            <a:off x="502920" y="2755469"/>
            <a:ext cx="11183112" cy="2135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判断函数图象与实际问题变化过程相吻合的两种方法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构建函数模型法：先建立函数模型，再结合模型选图象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验证法：根据实际问题中变量的变化快慢等特点，结合图象的变化趋势，验证是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否吻合，从中排除不符合实际情况的答案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516f73327?vbadefaultcenterpage=1&amp;parentnodeid=0be21c823&amp;vbahtmlprocessed=1"/>
          <p:cNvSpPr/>
          <p:nvPr/>
        </p:nvSpPr>
        <p:spPr>
          <a:xfrm>
            <a:off x="502920" y="756000"/>
            <a:ext cx="11183112" cy="5029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3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已知函数模型解决实际问题［自主练透］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5_BD.41_1#fa8d0f235?vbadefaultcenterpage=1&amp;parentnodeid=516f73327&amp;vbahtmlprocessed=1&amp;bbb=1&amp;hasbroken=1"/>
              <p:cNvSpPr/>
              <p:nvPr/>
            </p:nvSpPr>
            <p:spPr>
              <a:xfrm>
                <a:off x="502920" y="1326226"/>
                <a:ext cx="11183112" cy="25320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科学家经过测量发现候鸟的飞行速度可以表示为函数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𝑣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km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表示候鸟每分钟耗氧量的单位数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常数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表示测量过程中候鸟每分钟的耗氧偏差.若雄鸟的飞行速度为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km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鸟的飞行速度为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km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则此时雄鸟每分钟的耗氧量是雌鸟每分钟耗氧量的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5_BD.41_1#fa8d0f235?vbadefaultcenterpage=1&amp;parentnodeid=516f73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26226"/>
                <a:ext cx="11183112" cy="2532063"/>
              </a:xfrm>
              <a:prstGeom prst="rect">
                <a:avLst/>
              </a:prstGeom>
              <a:blipFill rotWithShape="1">
                <a:blip r:embed="rId1"/>
                <a:stretch>
                  <a:fillRect t="-14" r="1" b="-1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42_1#fa8d0f235.bracket?vbadefaultcenterpage=1&amp;parentnodeid=516f73327&amp;vbapositionanswer=19&amp;vbahtmlprocessed=1"/>
          <p:cNvSpPr/>
          <p:nvPr/>
        </p:nvSpPr>
        <p:spPr>
          <a:xfrm>
            <a:off x="782320" y="3427124"/>
            <a:ext cx="423863" cy="4309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7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5" name="QC_5_BD.43_1#fa8d0f235.choices?vbadefaultcenterpage=1&amp;parentnodeid=516f73327&amp;vbahtmlprocessed=1"/>
          <p:cNvSpPr/>
          <p:nvPr/>
        </p:nvSpPr>
        <p:spPr>
          <a:xfrm>
            <a:off x="502920" y="3926491"/>
            <a:ext cx="11183112" cy="4311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3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2倍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3倍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4倍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.5倍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QC_5_AS.44_1#fa8d0f235?vbadefaultcenterpage=1&amp;parentnodeid=516f73327&amp;vbahtmlprocessed=1&amp;bbb=1&amp;hasbroken=1"/>
              <p:cNvSpPr/>
              <p:nvPr/>
            </p:nvSpPr>
            <p:spPr>
              <a:xfrm>
                <a:off x="502920" y="4365848"/>
                <a:ext cx="11183112" cy="20858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/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设雄鸟每分钟的耗氧量为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，雌鸟每分钟的耗氧量为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，由题意可得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100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lg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sub>
                            </m:sSub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100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lg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两式相减可得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此时雄鸟每分钟的耗氧量是雌鸟每分钟耗氧量的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3倍.故选B.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C_5_AS.44_1#fa8d0f235?vbadefaultcenterpage=1&amp;parentnodeid=516f73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365848"/>
                <a:ext cx="11183112" cy="2085848"/>
              </a:xfrm>
              <a:prstGeom prst="rect">
                <a:avLst/>
              </a:prstGeom>
              <a:blipFill rotWithShape="1">
                <a:blip r:embed="rId2"/>
                <a:stretch>
                  <a:fillRect t="-1259" r="1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6" grpId="0" animBg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5_BD.45_1#eac48e6f5?vbadefaultcenterpage=1&amp;parentnodeid=516f73327&amp;vbahtmlprocessed=1&amp;bbb=1&amp;hasbroken=1"/>
              <p:cNvSpPr/>
              <p:nvPr/>
            </p:nvSpPr>
            <p:spPr>
              <a:xfrm>
                <a:off x="502920" y="756000"/>
                <a:ext cx="11183112" cy="26232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3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spc="-5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spc="-5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spc="-5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云南模拟）</a:t>
                </a: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牛顿冷却定律描述了一个物体在常温环境下的温度变化：若物体</a:t>
                </a:r>
                <a:endParaRPr lang="en-US" altLang="zh-CN" sz="2400" b="0" i="0" spc="-5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的初始温度为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，则经过一定时间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（单位：分钟）后的温度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将满足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/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m&gt;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𝑇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ℎ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是环境温度，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称为半衰期.现有一杯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85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的热茶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33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放置在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25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的房间中，若热茶降温到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55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，需要10分钟，则欲降温到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45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大约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需要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分钟.（参考数据：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3010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4771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5_BD.45_1#eac48e6f5?vbadefaultcenterpage=1&amp;parentnodeid=516f73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2623249"/>
              </a:xfrm>
              <a:prstGeom prst="rect">
                <a:avLst/>
              </a:prstGeom>
              <a:blipFill rotWithShape="1">
                <a:blip r:embed="rId1"/>
                <a:stretch>
                  <a:fillRect t="-13" r="-1611" b="-1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6_1#eac48e6f5.bracket?vbadefaultcenterpage=1&amp;parentnodeid=516f73327&amp;vbapositionanswer=20&amp;vbahtmlprocessed=1"/>
          <p:cNvSpPr/>
          <p:nvPr/>
        </p:nvSpPr>
        <p:spPr>
          <a:xfrm>
            <a:off x="1379220" y="2939829"/>
            <a:ext cx="441325" cy="4309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7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p:sp>
        <p:nvSpPr>
          <p:cNvPr id="4" name="QC_5_BD.47_1#eac48e6f5.choices?vbadefaultcenterpage=1&amp;parentnodeid=516f73327&amp;vbahtmlprocessed=1"/>
          <p:cNvSpPr/>
          <p:nvPr/>
        </p:nvSpPr>
        <p:spPr>
          <a:xfrm>
            <a:off x="502920" y="3385409"/>
            <a:ext cx="11183112" cy="4394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33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.12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B.14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C.16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.18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5_AS.48_1#eac48e6f5?vbadefaultcenterpage=1&amp;parentnodeid=516f73327&amp;vbahtmlprocessed=1&amp;bbb=1&amp;hasbroken=1"/>
              <p:cNvSpPr/>
              <p:nvPr/>
            </p:nvSpPr>
            <p:spPr>
              <a:xfrm>
                <a:off x="502920" y="3829909"/>
                <a:ext cx="11183112" cy="245865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/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根据题意有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ℎ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85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85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4771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5_AS.48_1#eac48e6f5?vbadefaultcenterpage=1&amp;parentnodeid=516f73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29909"/>
                <a:ext cx="11183112" cy="2458657"/>
              </a:xfrm>
              <a:prstGeom prst="rect">
                <a:avLst/>
              </a:prstGeom>
              <a:blipFill rotWithShape="1">
                <a:blip r:embed="rId2"/>
                <a:stretch>
                  <a:fillRect t="-9" r="1" b="-6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5" grpId="0" animBg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b1b44f4ba?vbadefaultcenterpage=1&amp;parentnodeid=516f73327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418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b1b44f4ba?vbadefaultcenterpage=1&amp;parentnodeid=516f73327&amp;vbahtmlprocessed=1"/>
          <p:cNvSpPr/>
          <p:nvPr/>
        </p:nvSpPr>
        <p:spPr>
          <a:xfrm>
            <a:off x="502920" y="2768169"/>
            <a:ext cx="11183112" cy="2135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已知函数模型解决实际问题的要点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认清所给函数模型，弄清哪些量为待定系数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根据已知条件，利用待定系数法，确定模型中的待定系数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利用该函数模型，借助函数的性质、导数等求解实际问题，并进行检验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3c352ee1d?vbadefaultcenterpage=1&amp;parentnodeid=0be21c823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构建函数模型解决实际问题［多维探究］</a:t>
            </a:r>
            <a:endParaRPr lang="en-US" altLang="zh-CN" sz="2800" dirty="0"/>
          </a:p>
        </p:txBody>
      </p:sp>
      <p:pic>
        <p:nvPicPr>
          <p:cNvPr id="3" name="C_5_BD#0153fee44?vbadefaultcenterpage=1&amp;parentnodeid=3c352ee1d&amp;inlineimagemarkindex=5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0153fee44?vbadefaultcenterpage=1&amp;parentnodeid=3c352ee1d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二次函数模型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BD.49_1#5d475df46?vbadefaultcenterpage=1&amp;parentnodeid=0153fee44&amp;vbahtmlprocessed=1&amp;bbb=1&amp;hasbroken=1"/>
              <p:cNvSpPr/>
              <p:nvPr/>
            </p:nvSpPr>
            <p:spPr>
              <a:xfrm>
                <a:off x="502920" y="1983391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（双空题）劳动实践是大学生学习知识、锻炼才干的有效途径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，更是大学生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服务社会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、回报社会的一种良好形式.某大学生去一服装厂参加劳动实践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，了解到当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该服装厂生产的一种衣服日产量为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件时，售价为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𝑠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元/件，且满足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820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，每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天的成本合计为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元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，则当日产量为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，获得的日利润最大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大利润为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万元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B_6_BD.49_1#5d475df46?vbadefaultcenterpage=1&amp;parentnodeid=0153fee4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11183112" cy="2680589"/>
              </a:xfrm>
              <a:prstGeom prst="rect">
                <a:avLst/>
              </a:prstGeom>
              <a:blipFill rotWithShape="1">
                <a:blip r:embed="rId2"/>
                <a:stretch>
                  <a:fillRect t="-11" r="1" b="-2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6_AN.50_1#5d475df46.blank?vbadefaultcenterpage=1&amp;parentnodeid=0153fee44&amp;vbapositionanswer=21&amp;vbahtmlprocessed=1"/>
          <p:cNvSpPr/>
          <p:nvPr/>
        </p:nvSpPr>
        <p:spPr>
          <a:xfrm>
            <a:off x="6753733" y="3591211"/>
            <a:ext cx="677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200</a:t>
            </a:r>
            <a:endParaRPr lang="en-US" altLang="zh-CN" sz="2400" dirty="0"/>
          </a:p>
        </p:txBody>
      </p:sp>
      <p:sp>
        <p:nvSpPr>
          <p:cNvPr id="7" name="QB_6_AN.51_1#5d475df46.blank?vbadefaultcenterpage=1&amp;parentnodeid=0153fee44&amp;vbapositionanswer=22&amp;vbahtmlprocessed=1"/>
          <p:cNvSpPr/>
          <p:nvPr/>
        </p:nvSpPr>
        <p:spPr>
          <a:xfrm>
            <a:off x="1734820" y="4139851"/>
            <a:ext cx="754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7.94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QB_6_AS.52_1#5d475df46?vbadefaultcenterpage=1&amp;parentnodeid=0153fee44&amp;vbahtmlprocessed=1&amp;bbb=1&amp;hasbroken=1"/>
              <p:cNvSpPr/>
              <p:nvPr/>
            </p:nvSpPr>
            <p:spPr>
              <a:xfrm>
                <a:off x="502920" y="4733259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由题意易得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，日利润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79400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故当日产量为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200件时，获得的日利润最大，最大利润为7.94万元，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8" name="QB_6_AS.52_1#5d475df46?vbadefaultcenterpage=1&amp;parentnodeid=0153fee4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733259"/>
                <a:ext cx="11183112" cy="1583309"/>
              </a:xfrm>
              <a:prstGeom prst="rect">
                <a:avLst/>
              </a:prstGeom>
              <a:blipFill rotWithShape="1">
                <a:blip r:embed="rId3"/>
                <a:stretch>
                  <a:fillRect t="-38" r="1" b="-52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7" grpId="0" animBg="1" build="p"/>
      <p:bldP spid="8" grpId="0" animBg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a22dcf9e8?vbadefaultcenterpage=1&amp;parentnodeid=3c352ee1d&amp;inlineimagemarkindex=6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a22dcf9e8?vbadefaultcenterpage=1&amp;parentnodeid=3c352ee1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指数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、对数模型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6_BD.53_1#e33857403?vbadefaultcenterpage=1&amp;parentnodeid=a22dcf9e8&amp;vbahtmlprocessed=1&amp;bbb=1&amp;hasbroken=1"/>
              <p:cNvSpPr/>
              <p:nvPr/>
            </p:nvSpPr>
            <p:spPr>
              <a:xfrm>
                <a:off x="502920" y="1345851"/>
                <a:ext cx="11183112" cy="27178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金针菇采摘后会很快失去新鲜度，甚至腐烂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，所以超市销售金针菇时需要采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取保鲜膜封闭保存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.已知金针菇失去的新鲜度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与其采摘后的时间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（单位：天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）满足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的函数解析式为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.若采摘后1天，金针菇失去的新鲜度为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采摘后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3天，金针菇失去的新鲜度为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.若不及时处理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，则采摘下来的金针菇在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后会失去全部新鲜度.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414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，结果保留一位小数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6_BD.53_1#e33857403?vbadefaultcenterpage=1&amp;parentnodeid=a22dcf9e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2717800"/>
              </a:xfrm>
              <a:prstGeom prst="rect">
                <a:avLst/>
              </a:prstGeom>
              <a:blipFill rotWithShape="1">
                <a:blip r:embed="rId2"/>
                <a:stretch>
                  <a:fillRect t="-11" r="-237" b="-4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54_1#e33857403.bracket?vbadefaultcenterpage=1&amp;parentnodeid=a22dcf9e8&amp;vbapositionanswer=23&amp;vbahtmlprocessed=1"/>
          <p:cNvSpPr/>
          <p:nvPr/>
        </p:nvSpPr>
        <p:spPr>
          <a:xfrm>
            <a:off x="769620" y="354041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p:sp>
        <p:nvSpPr>
          <p:cNvPr id="6" name="QC_6_BD.55_1#e33857403.choices?vbadefaultcenterpage=1&amp;parentnodeid=a22dcf9e8&amp;vbahtmlprocessed=1"/>
          <p:cNvSpPr/>
          <p:nvPr/>
        </p:nvSpPr>
        <p:spPr>
          <a:xfrm>
            <a:off x="502920" y="407120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4.0天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4.3天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4.7天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.5.1天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56_1#e33857403?vbadefaultcenterpage=1&amp;parentnodeid=a22dcf9e8&amp;vbahtmlprocessed=1&amp;bbb=1&amp;hasbroken=1"/>
              <p:cNvSpPr/>
              <p:nvPr/>
            </p:nvSpPr>
            <p:spPr>
              <a:xfrm>
                <a:off x="502920" y="1895425"/>
                <a:ext cx="11183112" cy="33424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由已知得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ln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ln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两式相除得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天后采摘下来的金针菇会失去全部新鲜度，则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（负值已舍去）.故选C.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56_1#e33857403?vbadefaultcenterpage=1&amp;parentnodeid=a22dcf9e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95425"/>
                <a:ext cx="11183112" cy="3342450"/>
              </a:xfrm>
              <a:prstGeom prst="rect">
                <a:avLst/>
              </a:prstGeom>
              <a:blipFill rotWithShape="1">
                <a:blip r:embed="rId1"/>
                <a:stretch>
                  <a:fillRect t="-18" r="-873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ff2a7c38b?vbadefaultcenterpage=1&amp;parentnodeid=3c352ee1d&amp;inlineimagemarkindex=7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ff2a7c38b?vbadefaultcenterpage=1&amp;parentnodeid=3c352ee1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分段函数模型</a:t>
            </a:r>
            <a:endParaRPr lang="en-US" altLang="zh-CN" sz="100" dirty="0"/>
          </a:p>
        </p:txBody>
      </p:sp>
      <p:pic>
        <p:nvPicPr>
          <p:cNvPr id="4" name="QC_6_BD.57_1#42f3c24ac?hastextimagelayout=1&amp;vbadefaultcenterpage=1&amp;parentnodeid=ff2a7c38b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8694" y="1393094"/>
            <a:ext cx="2807208" cy="187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57_2#42f3c24ac?hastextimagelayout=3&amp;vbadefaultcenterpage=1&amp;parentnodeid=ff2a7c38b&amp;vbahtmlprocessed=1&amp;bbb=1&amp;hasbroken=1"/>
              <p:cNvSpPr/>
              <p:nvPr/>
            </p:nvSpPr>
            <p:spPr>
              <a:xfrm>
                <a:off x="502920" y="1347375"/>
                <a:ext cx="8247888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如图，在矩形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沿着边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运动，记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的面积表示为关于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57_2#42f3c24ac?hastextimagelayout=3&amp;vbadefaultcenterpage=1&amp;parentnodeid=ff2a7c38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8247888" cy="1583309"/>
              </a:xfrm>
              <a:prstGeom prst="rect">
                <a:avLst/>
              </a:prstGeom>
              <a:blipFill rotWithShape="1">
                <a:blip r:embed="rId3"/>
                <a:stretch>
                  <a:fillRect t="-34" r="-102" b="-16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58_1#42f3c24ac.bracket?vbadefaultcenterpage=1&amp;parentnodeid=ff2a7c38b&amp;vbapositionanswer=24&amp;vbahtmlprocessed=1"/>
          <p:cNvSpPr/>
          <p:nvPr/>
        </p:nvSpPr>
        <p:spPr>
          <a:xfrm>
            <a:off x="5504498" y="2444655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QC_6_BD.59_1#42f3c24ac.choices?vbadefaultcenterpage=1&amp;parentnodeid=ff2a7c38b&amp;vbahtmlprocessed=1"/>
              <p:cNvSpPr/>
              <p:nvPr/>
            </p:nvSpPr>
            <p:spPr>
              <a:xfrm>
                <a:off x="502920" y="3399632"/>
                <a:ext cx="11183112" cy="14871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QC_6_BD.59_1#42f3c24ac.choices?vbadefaultcenterpage=1&amp;parentnodeid=ff2a7c38b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99632"/>
                <a:ext cx="11183112" cy="1487170"/>
              </a:xfrm>
              <a:prstGeom prst="rect">
                <a:avLst/>
              </a:prstGeom>
              <a:blipFill rotWithShape="1">
                <a:blip r:embed="rId4"/>
                <a:stretch>
                  <a:fillRect t="-32" r="1" b="-5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60_1#42f3c24ac?vbadefaultcenterpage=1&amp;parentnodeid=ff2a7c38b&amp;vbahtmlprocessed=1&amp;bbb=1&amp;hasbroken=1"/>
              <p:cNvSpPr/>
              <p:nvPr/>
            </p:nvSpPr>
            <p:spPr>
              <a:xfrm>
                <a:off x="502920" y="756000"/>
                <a:ext cx="11183112" cy="19877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，如图1所示，易得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60_1#42f3c24ac?vbadefaultcenterpage=1&amp;parentnodeid=ff2a7c38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987741"/>
              </a:xfrm>
              <a:prstGeom prst="rect">
                <a:avLst/>
              </a:prstGeom>
              <a:blipFill rotWithShape="1">
                <a:blip r:embed="rId1"/>
                <a:stretch>
                  <a:fillRect t="-18" r="-107" b="-7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60_2#42f3c24ac?vbadefaultcenterpage=1&amp;parentnodeid=ff2a7c38b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30168" y="2877916"/>
            <a:ext cx="4937760" cy="14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6_AS.60_3#42f3c24ac?vbadefaultcenterpage=1&amp;parentnodeid=ff2a7c38b&amp;vbahtmlprocessed=1&amp;bbb=1&amp;hasbroken=1"/>
              <p:cNvSpPr/>
              <p:nvPr/>
            </p:nvSpPr>
            <p:spPr>
              <a:xfrm>
                <a:off x="502920" y="4478116"/>
                <a:ext cx="11183112" cy="22139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上（不包括点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），如图2所示，则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在线段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上（不包括点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），如图3所示，此时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6_AS.60_3#42f3c24ac?vbadefaultcenterpage=1&amp;parentnodeid=ff2a7c38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78116"/>
                <a:ext cx="11183112" cy="2213991"/>
              </a:xfrm>
              <a:prstGeom prst="rect">
                <a:avLst/>
              </a:prstGeom>
              <a:blipFill rotWithShape="1">
                <a:blip r:embed="rId3"/>
                <a:stretch>
                  <a:fillRect t="-4" r="-311" b="-6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4" grpId="0" animBg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AS.60_4#42f3c24ac?vbadefaultcenterpage=1&amp;parentnodeid=ff2a7c38b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8728" y="1938129"/>
            <a:ext cx="5111496" cy="165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6_AS.60_6#42f3c24ac?vbadefaultcenterpage=1&amp;parentnodeid=ff2a7c38b&amp;vbahtmlprocessed=1&amp;bbb=1&amp;hasbroken=1"/>
              <p:cNvSpPr/>
              <p:nvPr/>
            </p:nvSpPr>
            <p:spPr>
              <a:xfrm>
                <a:off x="502920" y="3721717"/>
                <a:ext cx="11183112" cy="148615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上（不包括点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），如图4所示，此时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𝑃𝑂𝐴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6_AS.60_6#42f3c24ac?vbadefaultcenterpage=1&amp;parentnodeid=ff2a7c38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21717"/>
                <a:ext cx="11183112" cy="1486154"/>
              </a:xfrm>
              <a:prstGeom prst="rect">
                <a:avLst/>
              </a:prstGeom>
              <a:blipFill rotWithShape="1">
                <a:blip r:embed="rId2"/>
                <a:stretch>
                  <a:fillRect t="-42" r="-1441" b="-5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d6e8a7afc?vbadefaultcenterpage=1&amp;parentnodeid=ff2a7c38b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89025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d6e8a7afc?vbadefaultcenterpage=1&amp;parentnodeid=ff2a7c38b&amp;vbahtmlprocessed=1"/>
          <p:cNvSpPr/>
          <p:nvPr/>
        </p:nvSpPr>
        <p:spPr>
          <a:xfrm>
            <a:off x="502920" y="241653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在应用函数解决实际问题时需注意的四个步骤</a:t>
            </a:r>
            <a:endParaRPr lang="en-US" altLang="zh-CN" sz="2400" dirty="0"/>
          </a:p>
        </p:txBody>
      </p:sp>
      <p:graphicFrame>
        <p:nvGraphicFramePr>
          <p:cNvPr id="30" name="P_6_BD#d6e8a7afc?colgroup=4,31&amp;vbadefaultcenterpage=1&amp;parentnodeid=ff2a7c38b&amp;vbahtmlprocessed=1&amp;bbb=1&amp;hasbroken=1"/>
          <p:cNvGraphicFramePr>
            <a:graphicFrameLocks noGrp="1"/>
          </p:cNvGraphicFramePr>
          <p:nvPr/>
        </p:nvGraphicFramePr>
        <p:xfrm>
          <a:off x="502920" y="3038838"/>
          <a:ext cx="11155680" cy="2216912"/>
        </p:xfrm>
        <a:graphic>
          <a:graphicData uri="http://schemas.openxmlformats.org/drawingml/2006/table">
            <a:tbl>
              <a:tblPr/>
              <a:tblGrid>
                <a:gridCol w="1545336"/>
                <a:gridCol w="9610344"/>
              </a:tblGrid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审题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弄清题意，分清条件和结论，理顺数量关系，初步选择函数模型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844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求解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将自然语言转化为数学语言，将文字语言转化为符号语言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，利用数学知</a:t>
                      </a:r>
                      <a:endParaRPr lang="en-US" altLang="zh-CN" sz="2400" b="0" i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识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，建立相应的函数模型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求解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求解函数模型，得出数学结论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还原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将数学结论还原为实际问题的答案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split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65a204b48.fixed?vbadefaultcenterpage=1&amp;parentnodeid=f0bcbbb9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基础课15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函数的模型及其应用</a:t>
            </a:r>
            <a:endParaRPr lang="en-US" altLang="zh-CN" sz="4000" dirty="0"/>
          </a:p>
        </p:txBody>
      </p:sp>
      <p:pic>
        <p:nvPicPr>
          <p:cNvPr id="3" name="C_0#65a204b48?linknodeid=7ee1c56d2&amp;catalogrefid=7ee1c56d2&amp;parentnodeid=f0bcbbb96&amp;vbahtmlprocessed=1" descr="preencoded.png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65a204b48?linknodeid=7ee1c56d2&amp;catalogrefid=7ee1c56d2&amp;parentnodeid=f0bcbbb96&amp;vbahtmlprocessed=1">
            <a:hlinkClick r:id="rId1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65a204b48?linknodeid=0be21c823&amp;catalogrefid=0be21c823&amp;parentnodeid=f0bcbbb9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65a204b48?linknodeid=0be21c823&amp;catalogrefid=0be21c823&amp;parentnodeid=f0bcbbb96&amp;vbahtmlprocessed=1">
            <a:hlinkClick r:id="rId3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f97ab9745?vbadefaultcenterpage=1&amp;parentnodeid=3c352ee1d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6_BD.61_1#f6c97486a?vbadefaultcenterpage=1&amp;parentnodeid=f97ab9745&amp;vbahtmlprocessed=1&amp;bbb=1&amp;hasbroken=1"/>
              <p:cNvSpPr/>
              <p:nvPr/>
            </p:nvSpPr>
            <p:spPr>
              <a:xfrm>
                <a:off x="502920" y="1419448"/>
                <a:ext cx="11183112" cy="29902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天文学用绝对星等衡量天体的发光强度，用目视星等衡量观测者看到的天体亮度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近似表示绝对星等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、目视星等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和观测距离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单位：光年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之间的关系.已知织女星的绝对星等为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，目视星等为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大角星的绝对星等为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，目视星等为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则观测者与织女星和大角星之间的距离的比值约为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6_BD.61_1#f6c97486a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2990279"/>
              </a:xfrm>
              <a:prstGeom prst="rect">
                <a:avLst/>
              </a:prstGeom>
              <a:blipFill rotWithShape="1">
                <a:blip r:embed="rId2"/>
                <a:stretch>
                  <a:fillRect t="-7" r="-1600" b="-21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62_1#f6c97486a.bracket?vbadefaultcenterpage=1&amp;parentnodeid=f97ab9745&amp;vbapositionanswer=25&amp;vbahtmlprocessed=1"/>
          <p:cNvSpPr/>
          <p:nvPr/>
        </p:nvSpPr>
        <p:spPr>
          <a:xfrm>
            <a:off x="769620" y="3923698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63_1#f6c97486a.choices?vbadefaultcenterpage=1&amp;parentnodeid=f97ab9745&amp;vbahtmlprocessed=1"/>
              <p:cNvSpPr/>
              <p:nvPr/>
            </p:nvSpPr>
            <p:spPr>
              <a:xfrm>
                <a:off x="502920" y="4472591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712720" algn="l"/>
                    <a:tab pos="5489575" algn="l"/>
                    <a:tab pos="84315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172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044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63_1#f6c97486a.choices?vbadefaultcenterpage=1&amp;parentnodeid=f97ab974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72591"/>
                <a:ext cx="11183112" cy="479235"/>
              </a:xfrm>
              <a:prstGeom prst="rect">
                <a:avLst/>
              </a:prstGeom>
              <a:blipFill rotWithShape="1">
                <a:blip r:embed="rId3"/>
                <a:stretch>
                  <a:fillRect t="-60" r="1" b="-19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64_1#f6c97486a?vbadefaultcenterpage=1&amp;parentnodeid=f97ab9745&amp;vbahtmlprocessed=1&amp;bbb=1&amp;hasbroken=1"/>
              <p:cNvSpPr/>
              <p:nvPr/>
            </p:nvSpPr>
            <p:spPr>
              <a:xfrm>
                <a:off x="502920" y="2313351"/>
                <a:ext cx="11183112" cy="25192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设观测者与织女星和大角星之间的距离分别为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lg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lg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两式相减得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172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64_1#f6c97486a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13351"/>
                <a:ext cx="11183112" cy="2519299"/>
              </a:xfrm>
              <a:prstGeom prst="rect">
                <a:avLst/>
              </a:prstGeom>
              <a:blipFill rotWithShape="1">
                <a:blip r:embed="rId1"/>
                <a:stretch>
                  <a:fillRect t="-2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BD.65_1#a83874e22?hastextimagelayout=1&amp;vbadefaultcenterpage=1&amp;parentnodeid=f97ab9745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6066" y="1724451"/>
            <a:ext cx="2962656" cy="24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6_BD.65_2#a83874e22?hastextimagelayout=4&amp;segpoint=1&amp;vbadefaultcenterpage=1&amp;parentnodeid=f97ab9745&amp;vbahtmlprocessed=1&amp;bbb=1&amp;hasbroken=1"/>
              <p:cNvSpPr/>
              <p:nvPr/>
            </p:nvSpPr>
            <p:spPr>
              <a:xfrm>
                <a:off x="502920" y="1678732"/>
                <a:ext cx="8083296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某公司在30天内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商品的销售价格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（单位：元）与时间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（单位：天）的关系满足图象所示的函数，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商品的销售量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（单位：万件）与时间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的关系是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则下列说法正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6_BD.65_2#a83874e22?hastextimagelayout=4&amp;segpoint=1&amp;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78732"/>
                <a:ext cx="8083296" cy="2131949"/>
              </a:xfrm>
              <a:prstGeom prst="rect">
                <a:avLst/>
              </a:prstGeom>
              <a:blipFill rotWithShape="1">
                <a:blip r:embed="rId2"/>
                <a:stretch>
                  <a:fillRect t="-20" r="5" b="-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66_1#a83874e22.bracket?vbadefaultcenterpage=1&amp;parentnodeid=f97ab9745&amp;vbapositionanswer=26&amp;vbahtmlprocessed=1"/>
          <p:cNvSpPr/>
          <p:nvPr/>
        </p:nvSpPr>
        <p:spPr>
          <a:xfrm>
            <a:off x="1696720" y="3324652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5" name="QC_6_BD.67_1#a83874e22.choices?hastextimagelayout=4&amp;vbadefaultcenterpage=1&amp;parentnodeid=f97ab9745&amp;vbahtmlprocessed=1"/>
          <p:cNvSpPr/>
          <p:nvPr/>
        </p:nvSpPr>
        <p:spPr>
          <a:xfrm>
            <a:off x="502920" y="3875450"/>
            <a:ext cx="8083296" cy="10972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4231640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①第15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天日销售额最大；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②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第20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天日销售额最大；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4231640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③最大日销售额为120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万元；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④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最大日销售额为125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万元.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4231640" algn="l"/>
              </a:tabLst>
            </a:pPr>
            <a:endParaRPr lang="en-US" altLang="zh-CN" sz="2400" dirty="0"/>
          </a:p>
        </p:txBody>
      </p:sp>
      <p:sp>
        <p:nvSpPr>
          <p:cNvPr id="6" name="QC_6_BD.67_1#a83874e22.choices?hastextimagelayout=4&amp;vbadefaultcenterpage=1&amp;parentnodeid=f97ab9745&amp;vbahtmlprocessed=1"/>
          <p:cNvSpPr/>
          <p:nvPr/>
        </p:nvSpPr>
        <p:spPr>
          <a:xfrm>
            <a:off x="503995" y="4981239"/>
            <a:ext cx="11184010" cy="486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087245" algn="l"/>
                <a:tab pos="4149090" algn="l"/>
                <a:tab pos="6211570" algn="l"/>
              </a:tabLst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A.①③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B.①④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C.②③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.②④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68_1#a83874e22?vbadefaultcenterpage=1&amp;parentnodeid=f97ab9745&amp;vbahtmlprocessed=1&amp;bbb=1&amp;hasbroken=1"/>
              <p:cNvSpPr/>
              <p:nvPr/>
            </p:nvSpPr>
            <p:spPr>
              <a:xfrm>
                <a:off x="502920" y="888188"/>
                <a:ext cx="11183112" cy="53188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由图象可得当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时，可设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，根据图象可知直线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时，可设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，根据图象可知直线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C_6_AS.68_1#a83874e22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88188"/>
                <a:ext cx="11183112" cy="5318824"/>
              </a:xfrm>
              <a:prstGeom prst="rect">
                <a:avLst/>
              </a:prstGeom>
              <a:blipFill rotWithShape="1">
                <a:blip r:embed="rId1"/>
                <a:stretch>
                  <a:fillRect t="-9" r="1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68_1#a83874e22?vbadefaultcenterpage=1&amp;parentnodeid=f97ab9745&amp;vbahtmlprocessed=1&amp;bbb=1&amp;hasbroken=1"/>
              <p:cNvSpPr/>
              <p:nvPr/>
            </p:nvSpPr>
            <p:spPr>
              <a:xfrm>
                <a:off x="502920" y="1115010"/>
                <a:ext cx="11183112" cy="48550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，设第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天的销售额为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万元，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5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40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10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8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40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化简可得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号成立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C_6_AS.68_1#a83874e22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15010"/>
                <a:ext cx="11183112" cy="4855020"/>
              </a:xfrm>
              <a:prstGeom prst="rect">
                <a:avLst/>
              </a:prstGeom>
              <a:blipFill rotWithShape="1">
                <a:blip r:embed="rId1"/>
                <a:stretch>
                  <a:fillRect t="-12" r="1" b="-26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68_1#a83874e22?vbadefaultcenterpage=1&amp;parentnodeid=f97ab9745&amp;vbahtmlprocessed=1&amp;bbb=1&amp;hasbroken=1"/>
              <p:cNvSpPr/>
              <p:nvPr/>
            </p:nvSpPr>
            <p:spPr>
              <a:xfrm>
                <a:off x="502920" y="2377009"/>
                <a:ext cx="11183112" cy="23615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综上可得，第15日的销售额最大，最大值为125万元，故①④正确.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故选B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68_1#a83874e22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77009"/>
                <a:ext cx="11183112" cy="2361502"/>
              </a:xfrm>
              <a:prstGeom prst="rect">
                <a:avLst/>
              </a:prstGeom>
              <a:blipFill rotWithShape="1">
                <a:blip r:embed="rId1"/>
                <a:stretch>
                  <a:fillRect t="-9" r="1" b="-2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BD.69_1#730468362?segpoint=1&amp;vbadefaultcenterpage=1&amp;parentnodeid=f97ab9745&amp;vbahtmlprocessed=1&amp;bbb=1&amp;hasbroken=1"/>
              <p:cNvSpPr/>
              <p:nvPr/>
            </p:nvSpPr>
            <p:spPr>
              <a:xfrm>
                <a:off x="502920" y="901301"/>
                <a:ext cx="11183112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某科研小组对面积为8000平方米的某池塘里的一种生物的生长规律进行研究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.一开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始在此池塘投放了一定面积的该生物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，观察实验得到该生物的覆盖面积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：平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方米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）与所经过的月数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的数据如表所示.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BD.69_1#730468362?segpoint=1&amp;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01301"/>
                <a:ext cx="11183112" cy="1587310"/>
              </a:xfrm>
              <a:prstGeom prst="rect">
                <a:avLst/>
              </a:prstGeom>
              <a:blipFill rotWithShape="1">
                <a:blip r:embed="rId1"/>
                <a:stretch>
                  <a:fillRect t="-15" r="-402" b="-3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QO_6_BD.69_2#730468362?colgroup=3,3,6,10,10&amp;vbadefaultcenterpage=1&amp;parentnodeid=f97ab9745&amp;vbahtmlprocessed=1"/>
              <p:cNvGraphicFramePr>
                <a:graphicFrameLocks noGrp="1"/>
              </p:cNvGraphicFramePr>
              <p:nvPr/>
            </p:nvGraphicFramePr>
            <p:xfrm>
              <a:off x="502920" y="2616309"/>
              <a:ext cx="11146536" cy="870332"/>
            </p:xfrm>
            <a:graphic>
              <a:graphicData uri="http://schemas.openxmlformats.org/drawingml/2006/table">
                <a:tbl>
                  <a:tblPr/>
                  <a:tblGrid>
                    <a:gridCol w="1106424"/>
                    <a:gridCol w="1106424"/>
                    <a:gridCol w="2221992"/>
                    <a:gridCol w="3355848"/>
                    <a:gridCol w="3355848"/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4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4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25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62.5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156.3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QO_6_BD.69_2#730468362?colgroup=3,3,6,10,10&amp;vbadefaultcenterpage=1&amp;parentnodeid=f97ab9745&amp;vbahtmlprocessed=1"/>
              <p:cNvGraphicFramePr>
                <a:graphicFrameLocks noGrp="1"/>
              </p:cNvGraphicFramePr>
              <p:nvPr/>
            </p:nvGraphicFramePr>
            <p:xfrm>
              <a:off x="502920" y="2616309"/>
              <a:ext cx="11146536" cy="870332"/>
            </p:xfrm>
            <a:graphic>
              <a:graphicData uri="http://schemas.openxmlformats.org/drawingml/2006/table">
                <a:tbl>
                  <a:tblPr/>
                  <a:tblGrid>
                    <a:gridCol w="1106424"/>
                    <a:gridCol w="1106424"/>
                    <a:gridCol w="2221992"/>
                    <a:gridCol w="3355848"/>
                    <a:gridCol w="3355848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4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4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25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62.5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156.3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BD.69_3#730468362?vbadefaultcenterpage=1&amp;parentnodeid=f97ab9745&amp;vbahtmlprocessed=1&amp;bbb=1&amp;hasbroken=1"/>
              <p:cNvSpPr/>
              <p:nvPr/>
            </p:nvSpPr>
            <p:spPr>
              <a:xfrm>
                <a:off x="502920" y="3619500"/>
                <a:ext cx="11182985" cy="20472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为了描述该生物的覆盖面积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（单位：平方米）与经过的月数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的关系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，现有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以下四种模型可供选择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④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BD.69_3#730468362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19500"/>
                <a:ext cx="11182985" cy="2047240"/>
              </a:xfrm>
              <a:prstGeom prst="rect">
                <a:avLst/>
              </a:prstGeom>
              <a:blipFill rotWithShape="1">
                <a:blip r:embed="rId3"/>
                <a:stretch>
                  <a:fillRect b="-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O_6_BD.69_4#730468362?segpoint=1&amp;vbadefaultcenterpage=1&amp;parentnodeid=f97ab9745&amp;vbahtmlprocessed=1"/>
          <p:cNvSpPr/>
          <p:nvPr/>
        </p:nvSpPr>
        <p:spPr>
          <a:xfrm>
            <a:off x="405130" y="5666849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（1）试判断哪种函数模型更适合，并求出该模型的函数解析式；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6_BD.69_5#730468362?segpoint=1&amp;vbadefaultcenterpage=1&amp;parentnodeid=f97ab9745&amp;vbahtmlprocessed=1"/>
              <p:cNvSpPr/>
              <p:nvPr/>
            </p:nvSpPr>
            <p:spPr>
              <a:xfrm>
                <a:off x="405130" y="6099919"/>
                <a:ext cx="11631613" cy="529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（2）经过几个月，此生物能覆盖整个池塘？（参考数据：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414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301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6_BD.69_5#730468362?segpoint=1&amp;vbadefaultcenterpage=1&amp;parentnodeid=f97ab974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30" y="6099919"/>
                <a:ext cx="11631613" cy="529590"/>
              </a:xfrm>
              <a:prstGeom prst="rect">
                <a:avLst/>
              </a:prstGeom>
              <a:blipFill rotWithShape="1">
                <a:blip r:embed="rId4"/>
                <a:stretch>
                  <a:fillRect t="-21" r="3" b="-60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70_1#730468362?vbadefaultcenterpage=1&amp;parentnodeid=f97ab9745&amp;vbahtmlprocessed=1&amp;bbb=1&amp;hasbroken=1"/>
              <p:cNvSpPr/>
              <p:nvPr/>
            </p:nvSpPr>
            <p:spPr>
              <a:xfrm>
                <a:off x="502920" y="756000"/>
                <a:ext cx="11183112" cy="58357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刻画的是增长速度越来越快的变化规律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符合表中数据的变化规律，而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刻画的是增长速度不变的规律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刻画的是增长速度越来越慢的变化规律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更合适，则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25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（2）设约经过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个月，此生物能覆盖整个池塘，则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8000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2000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2000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lg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294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故约经过9个月，此生物能覆盖整个池塘.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70_1#730468362?vbadefaultcenterpage=1&amp;parentnodeid=f97ab9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35714"/>
              </a:xfrm>
              <a:prstGeom prst="rect">
                <a:avLst/>
              </a:prstGeom>
              <a:blipFill rotWithShape="1">
                <a:blip r:embed="rId1"/>
                <a:stretch>
                  <a:fillRect t="-6" r="-219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537180dd0?colgroup=4,6,11,6,6&amp;vbadefaultcenterpage=1&amp;parentnodeid=65a204b4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2102"/>
              <a:ext cx="11146536" cy="3208020"/>
            </p:xfrm>
            <a:graphic>
              <a:graphicData uri="http://schemas.openxmlformats.org/drawingml/2006/table">
                <a:tbl>
                  <a:tblPr/>
                  <a:tblGrid>
                    <a:gridCol w="1554480"/>
                    <a:gridCol w="2002536"/>
                    <a:gridCol w="3584448"/>
                    <a:gridCol w="2002536"/>
                    <a:gridCol w="200253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函数的模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型及其应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2020年全国Ⅰ卷（理）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2020年全国Ⅲ卷（理）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数学抽象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数学建模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，函数模型及其应用常结合数学文化背景考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查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2025年高考会以数学文化为背景考查对数函数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与指数函数的应用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537180dd0?colgroup=4,6,11,6,6&amp;vbadefaultcenterpage=1&amp;parentnodeid=65a204b4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2102"/>
              <a:ext cx="11146536" cy="3208020"/>
            </p:xfrm>
            <a:graphic>
              <a:graphicData uri="http://schemas.openxmlformats.org/drawingml/2006/table">
                <a:tbl>
                  <a:tblPr/>
                  <a:tblGrid>
                    <a:gridCol w="1554480"/>
                    <a:gridCol w="2002536"/>
                    <a:gridCol w="3584448"/>
                    <a:gridCol w="2002536"/>
                    <a:gridCol w="200253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函数的模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型及其应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数学抽象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数学建模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，函数模型及其应用常结合数学文化背景考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查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2025年高考会以数学文化为背景考查对数函数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与指数函数的应用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7ee1c56d2.fixed?vbadefaultcenterpage=1&amp;parentnodeid=65a204b48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7ee1c56d2.fixed?vbadefaultcenterpage=1&amp;parentnodeid=65a204b48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5eba5aaf8?vbadefaultcenterpage=1&amp;parentnodeid=7ee1c56d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974aeab61?segpoint=1&amp;vbadefaultcenterpage=1&amp;parentnodeid=5eba5aaf8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一、几类函数模型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P_6_BD#d47966fa9?colgroup=8,27&amp;vbadefaultcenterpage=1&amp;parentnodeid=974aeab61&amp;vbahtmlprocessed=1"/>
              <p:cNvGraphicFramePr>
                <a:graphicFrameLocks noGrp="1"/>
              </p:cNvGraphicFramePr>
              <p:nvPr/>
            </p:nvGraphicFramePr>
            <p:xfrm>
              <a:off x="502920" y="2079848"/>
              <a:ext cx="11155680" cy="3857054"/>
            </p:xfrm>
            <a:graphic>
              <a:graphicData uri="http://schemas.openxmlformats.org/drawingml/2006/table">
                <a:tbl>
                  <a:tblPr/>
                  <a:tblGrid>
                    <a:gridCol w="2670048"/>
                    <a:gridCol w="8485632"/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函数解析式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一次函数模型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二次函数模型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45351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反比例函数模型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𝑘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为常数且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𝑘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指数函数模型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&gt;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对数函数模型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&gt;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幂函数模型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为常数，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0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599567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“对勾”函数模型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P_6_BD#d47966fa9?colgroup=8,27&amp;vbadefaultcenterpage=1&amp;parentnodeid=974aeab61&amp;vbahtmlprocessed=1"/>
              <p:cNvGraphicFramePr>
                <a:graphicFrameLocks noGrp="1"/>
              </p:cNvGraphicFramePr>
              <p:nvPr/>
            </p:nvGraphicFramePr>
            <p:xfrm>
              <a:off x="502920" y="2079848"/>
              <a:ext cx="11155680" cy="3857054"/>
            </p:xfrm>
            <a:graphic>
              <a:graphicData uri="http://schemas.openxmlformats.org/drawingml/2006/table">
                <a:tbl>
                  <a:tblPr/>
                  <a:tblGrid>
                    <a:gridCol w="2670048"/>
                    <a:gridCol w="8485632"/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函数解析式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一次函数模型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495935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二次函数模型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68707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反比例函数模型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指数函数模型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对数函数模型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幂函数模型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62230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“对勾”函数模型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a28c63478?segpoint=1&amp;vbadefaultcenterpage=1&amp;parentnodeid=5eba5aaf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二、三种函数模型的性质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02a3d963e?colgroup=6,9,9,8&amp;vbadefaultcenterpage=1&amp;parentnodeid=a28c6347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55680" cy="3603244"/>
            </p:xfrm>
            <a:graphic>
              <a:graphicData uri="http://schemas.openxmlformats.org/drawingml/2006/table">
                <a:tbl>
                  <a:tblPr/>
                  <a:tblGrid>
                    <a:gridCol w="2249424"/>
                    <a:gridCol w="3118104"/>
                    <a:gridCol w="3118104"/>
                    <a:gridCol w="2670048"/>
                  </a:tblGrid>
                  <a:tr h="904621">
                    <a:tc>
                      <a:txBody>
                        <a:bodyPr/>
                        <a:lstStyle/>
                        <a:p>
                          <a:pPr algn="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,+∞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增减性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单调①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增长速度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越来④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越来⑤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相对平稳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图象的变化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的增大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，逐渐表现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为与⑥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的增大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，逐渐表现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为与⑦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随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的值变化而变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化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值的比较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存在一个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，当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&gt;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时，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有⑧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02a3d963e?colgroup=6,9,9,8&amp;vbadefaultcenterpage=1&amp;parentnodeid=a28c6347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55680" cy="3603244"/>
            </p:xfrm>
            <a:graphic>
              <a:graphicData uri="http://schemas.openxmlformats.org/drawingml/2006/table">
                <a:tbl>
                  <a:tblPr/>
                  <a:tblGrid>
                    <a:gridCol w="2249424"/>
                    <a:gridCol w="3118104"/>
                    <a:gridCol w="3118104"/>
                    <a:gridCol w="2670048"/>
                  </a:tblGrid>
                  <a:tr h="949960">
                    <a:tc>
                      <a:txBody>
                        <a:bodyPr/>
                        <a:lstStyle/>
                        <a:p>
                          <a:pPr algn="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单调①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单调③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增长速度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越来④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越来⑤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相对平稳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图象的变化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值的比较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BD#02a3d963e?vbadefaultcenterpage=1&amp;parentnodeid=a28c63478&amp;vbahtmlprocessed=1&amp;bbb=1&amp;hasbroken=1"/>
              <p:cNvSpPr/>
              <p:nvPr/>
            </p:nvSpPr>
            <p:spPr>
              <a:xfrm>
                <a:off x="502920" y="51532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【提醒】对于幂函数模型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时，增长较慢；当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，增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长较快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P_6_BD#02a3d963e?vbadefaultcenterpage=1&amp;parentnodeid=a28c63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53248"/>
                <a:ext cx="11183112" cy="1038670"/>
              </a:xfrm>
              <a:prstGeom prst="rect">
                <a:avLst/>
              </a:prstGeom>
              <a:blipFill rotWithShape="1">
                <a:blip r:embed="rId2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_6_AN.1_1#02a3d963e.blank?vbadefaultcenterpage=1&amp;parentnodeid=a28c63478&amp;vbapositionanswer=1&amp;vbahtmlprocessed=1"/>
          <p:cNvSpPr/>
          <p:nvPr/>
        </p:nvSpPr>
        <p:spPr>
          <a:xfrm>
            <a:off x="4362196" y="2525808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递增</a:t>
            </a:r>
            <a:endParaRPr lang="en-US" altLang="zh-CN" sz="2400" dirty="0"/>
          </a:p>
        </p:txBody>
      </p:sp>
      <p:sp>
        <p:nvSpPr>
          <p:cNvPr id="6" name="P_6_AN.2_1#02a3d963e.blank?vbadefaultcenterpage=1&amp;parentnodeid=a28c63478&amp;vbapositionanswer=2&amp;vbahtmlprocessed=1"/>
          <p:cNvSpPr/>
          <p:nvPr/>
        </p:nvSpPr>
        <p:spPr>
          <a:xfrm>
            <a:off x="7480300" y="2525808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递增</a:t>
            </a:r>
            <a:endParaRPr lang="en-US" altLang="zh-CN" sz="2400" dirty="0"/>
          </a:p>
        </p:txBody>
      </p:sp>
      <p:sp>
        <p:nvSpPr>
          <p:cNvPr id="7" name="P_6_AN.3_1#02a3d963e.blank?vbadefaultcenterpage=1&amp;parentnodeid=a28c63478&amp;vbapositionanswer=3&amp;vbahtmlprocessed=1"/>
          <p:cNvSpPr/>
          <p:nvPr/>
        </p:nvSpPr>
        <p:spPr>
          <a:xfrm>
            <a:off x="10374376" y="2525808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递增</a:t>
            </a:r>
            <a:endParaRPr lang="en-US" altLang="zh-CN" sz="2400" dirty="0"/>
          </a:p>
        </p:txBody>
      </p:sp>
      <p:sp>
        <p:nvSpPr>
          <p:cNvPr id="3" name="P_6_AN.4_1#02a3d963e.blank?vbadefaultcenterpage=1&amp;parentnodeid=a28c63478&amp;vbapositionanswer=4&amp;vbahtmlprocessed=1"/>
          <p:cNvSpPr/>
          <p:nvPr/>
        </p:nvSpPr>
        <p:spPr>
          <a:xfrm>
            <a:off x="4362196" y="3198909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越快</a:t>
            </a:r>
            <a:endParaRPr lang="en-US" altLang="zh-CN" sz="2400" dirty="0"/>
          </a:p>
        </p:txBody>
      </p:sp>
      <p:sp>
        <p:nvSpPr>
          <p:cNvPr id="9" name="P_6_AN.5_1#02a3d963e.blank?vbadefaultcenterpage=1&amp;parentnodeid=a28c63478&amp;vbapositionanswer=5&amp;vbahtmlprocessed=1"/>
          <p:cNvSpPr/>
          <p:nvPr/>
        </p:nvSpPr>
        <p:spPr>
          <a:xfrm>
            <a:off x="7480300" y="3198909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越慢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_6_AN.6_1#02a3d963e.blank?vbadefaultcenterpage=1&amp;parentnodeid=a28c63478&amp;vbapositionanswer=6&amp;vbahtmlprocessed=1&amp;bbb=1"/>
              <p:cNvSpPr/>
              <p:nvPr/>
            </p:nvSpPr>
            <p:spPr>
              <a:xfrm>
                <a:off x="4120864" y="4308571"/>
                <a:ext cx="700532" cy="3549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10" name="P_6_AN.6_1#02a3d963e.blank?vbadefaultcenterpage=1&amp;parentnodeid=a28c63478&amp;vbapositionanswer=6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864" y="4308571"/>
                <a:ext cx="700532" cy="354965"/>
              </a:xfrm>
              <a:prstGeom prst="rect">
                <a:avLst/>
              </a:prstGeom>
              <a:blipFill rotWithShape="1">
                <a:blip r:embed="rId3"/>
                <a:stretch>
                  <a:fillRect l="-50" t="-7362" r="68" b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_6_AN.7_1#02a3d963e.blank?vbadefaultcenterpage=1&amp;parentnodeid=a28c63478&amp;vbapositionanswer=7&amp;vbahtmlprocessed=1&amp;bbb=1"/>
              <p:cNvSpPr/>
              <p:nvPr/>
            </p:nvSpPr>
            <p:spPr>
              <a:xfrm>
                <a:off x="7238967" y="4308571"/>
                <a:ext cx="696595" cy="3549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11" name="P_6_AN.7_1#02a3d963e.blank?vbadefaultcenterpage=1&amp;parentnodeid=a28c63478&amp;vbapositionanswer=7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67" y="4308571"/>
                <a:ext cx="696595" cy="354965"/>
              </a:xfrm>
              <a:prstGeom prst="rect">
                <a:avLst/>
              </a:prstGeom>
              <a:blipFill rotWithShape="1">
                <a:blip r:embed="rId4"/>
                <a:stretch>
                  <a:fillRect l="-86" t="-7362" r="86" b="-3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P_6_AN.8_1#02a3d963e.blank?vbadefaultcenterpage=1&amp;parentnodeid=a28c63478&amp;vbapositionanswer=8&amp;vbahtmlprocessed=1&amp;bbb=1"/>
              <p:cNvSpPr/>
              <p:nvPr/>
            </p:nvSpPr>
            <p:spPr>
              <a:xfrm>
                <a:off x="7079797" y="4797203"/>
                <a:ext cx="2367725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12" name="P_6_AN.8_1#02a3d963e.blank?vbadefaultcenterpage=1&amp;parentnodeid=a28c63478&amp;vbapositionanswer=8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797" y="4797203"/>
                <a:ext cx="2367725" cy="355600"/>
              </a:xfrm>
              <a:prstGeom prst="rect">
                <a:avLst/>
              </a:prstGeom>
              <a:blipFill rotWithShape="1">
                <a:blip r:embed="rId5"/>
                <a:stretch>
                  <a:fillRect l="-8" t="-116" r="26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  <p:bldP spid="6" grpId="0" animBg="1" build="p"/>
      <p:bldP spid="7" grpId="0" animBg="1" build="p"/>
      <p:bldP spid="3" grpId="0" animBg="1" build="p"/>
      <p:bldP spid="9" grpId="0" animBg="1" build="p"/>
      <p:bldP spid="10" grpId="0" animBg="1" build="p"/>
      <p:bldP spid="11" grpId="0" animBg="1" build="p"/>
      <p:bldP spid="12" grpId="0" animBg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4d270ba36?vbadefaultcenterpage=1&amp;parentnodeid=7ee1c56d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d6791e8fb?vbadefaultcenterpage=1&amp;parentnodeid=4d270ba36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9_1#1a2f835e3?vbadefaultcenterpage=1&amp;parentnodeid=d6791e8fb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T_7_BD.10_1#9abd3456a?vbadefaultcenterpage=1&amp;parentnodeid=1a2f835e3&amp;vbahtmlprocessed=1&amp;bbb=1&amp;hasbroken=1"/>
              <p:cNvSpPr/>
              <p:nvPr/>
            </p:nvSpPr>
            <p:spPr>
              <a:xfrm>
                <a:off x="502920" y="2511648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（1）某种商品进价为每件100元，按进价增加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%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出售，后因库存积压降价，若按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九折出售，则每件还能获利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T_7_BD.10_1#9abd3456a?vbadefaultcenterpage=1&amp;parentnodeid=1a2f835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11648"/>
                <a:ext cx="11183112" cy="1034669"/>
              </a:xfrm>
              <a:prstGeom prst="rect">
                <a:avLst/>
              </a:prstGeom>
              <a:blipFill rotWithShape="1">
                <a:blip r:embed="rId2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1_1#9abd3456a.bracket?vbadefaultcenterpage=1&amp;parentnodeid=1a2f835e3&amp;vbapositionanswer=9&amp;vbahtmlprocessed=1"/>
          <p:cNvSpPr/>
          <p:nvPr/>
        </p:nvSpPr>
        <p:spPr>
          <a:xfrm>
            <a:off x="5132559" y="3079815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QT_7_BD.12_1#5f2e3380d?vbadefaultcenterpage=1&amp;parentnodeid=1a2f835e3&amp;vbahtmlprocessed=1"/>
              <p:cNvSpPr/>
              <p:nvPr/>
            </p:nvSpPr>
            <p:spPr>
              <a:xfrm>
                <a:off x="502920" y="36089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的函数值比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的函数值大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QT_7_BD.12_1#5f2e3380d?vbadefaultcenterpage=1&amp;parentnodeid=1a2f835e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08991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59" r="1" b="-1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3_1#5f2e3380d.bracket?vbadefaultcenterpage=1&amp;parentnodeid=1a2f835e3&amp;vbapositionanswer=10&amp;vbahtmlprocessed=1"/>
          <p:cNvSpPr/>
          <p:nvPr/>
        </p:nvSpPr>
        <p:spPr>
          <a:xfrm>
            <a:off x="6901244" y="36089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QT_7_BD.14_1#f479a30e7?vbadefaultcenterpage=1&amp;parentnodeid=1a2f835e3&amp;vbahtmlprocessed=1"/>
              <p:cNvSpPr/>
              <p:nvPr/>
            </p:nvSpPr>
            <p:spPr>
              <a:xfrm>
                <a:off x="502920" y="41550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（3）不存在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9" name="QT_7_BD.14_1#f479a30e7?vbadefaultcenterpage=1&amp;parentnodeid=1a2f835e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550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1" b="-13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5_1#f479a30e7.bracket?vbadefaultcenterpage=1&amp;parentnodeid=1a2f835e3&amp;vbapositionanswer=11&amp;vbahtmlprocessed=1"/>
          <p:cNvSpPr/>
          <p:nvPr/>
        </p:nvSpPr>
        <p:spPr>
          <a:xfrm>
            <a:off x="5727446" y="41550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QT_7_BD.16_1#8b666f744?vbadefaultcenterpage=1&amp;parentnodeid=1a2f835e3&amp;vbahtmlprocessed=1&amp;bbb=1&amp;hasbroken=1"/>
              <p:cNvSpPr/>
              <p:nvPr/>
            </p:nvSpPr>
            <p:spPr>
              <a:xfrm>
                <a:off x="502920" y="4645248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（4）“指数爆炸”是指数型函数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增长速度越来越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快的形象比喻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1" name="QT_7_BD.16_1#8b666f744?vbadefaultcenterpage=1&amp;parentnodeid=1a2f835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645248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17_1#8b666f744.bracket?vbadefaultcenterpage=1&amp;parentnodeid=1a2f835e3&amp;vbapositionanswer=12&amp;vbahtmlprocessed=1"/>
          <p:cNvSpPr/>
          <p:nvPr/>
        </p:nvSpPr>
        <p:spPr>
          <a:xfrm>
            <a:off x="3311574" y="5201127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8" grpId="0" animBg="1" build="p"/>
      <p:bldP spid="10" grpId="0" animBg="1" build="p"/>
      <p:bldP spid="12" grpId="0" animBg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BD.18_1#10869211a?vbadefaultcenterpage=1&amp;parentnodeid=d6791e8fb&amp;vbahtmlprocessed=1&amp;bbb=1&amp;hasbroken=1"/>
              <p:cNvSpPr/>
              <p:nvPr/>
            </p:nvSpPr>
            <p:spPr>
              <a:xfrm>
                <a:off x="502920" y="983311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（易错题）某校为了规范教职工绩效考核制度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，现准备拟定一个函数用于根据当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月评价分数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（单位：分，正常情况下，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，若有突出贡献可以高于100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分，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且教职工平均每月评价分数在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50分左右）计算当月绩效工资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（单位：元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），要求绩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效工资不低于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500元，不设上限且让大部分教职工绩效工资在600元左右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，另外在绩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效工资越低或越高的同时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，人数要越少，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则下列函数最符合要求的是(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BD.18_1#10869211a?vbadefaultcenterpage=1&amp;parentnodeid=d6791e8f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83311"/>
                <a:ext cx="11183112" cy="2680589"/>
              </a:xfrm>
              <a:prstGeom prst="rect">
                <a:avLst/>
              </a:prstGeom>
              <a:blipFill rotWithShape="1">
                <a:blip r:embed="rId1"/>
                <a:stretch>
                  <a:fillRect t="-12" r="-2679" b="-2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19_1#10869211a.bracket?vbadefaultcenterpage=1&amp;parentnodeid=d6791e8fb&amp;vbapositionanswer=13&amp;vbahtmlprocessed=1"/>
          <p:cNvSpPr/>
          <p:nvPr/>
        </p:nvSpPr>
        <p:spPr>
          <a:xfrm>
            <a:off x="9913620" y="317787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6_BD.20_1#10869211a.choices?vbadefaultcenterpage=1&amp;parentnodeid=d6791e8fb&amp;vbahtmlprocessed=1"/>
              <p:cNvSpPr/>
              <p:nvPr/>
            </p:nvSpPr>
            <p:spPr>
              <a:xfrm>
                <a:off x="502920" y="3676219"/>
                <a:ext cx="11183112" cy="14422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25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1000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625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lg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6_BD.20_1#10869211a.choices?vbadefaultcenterpage=1&amp;parentnodeid=d6791e8fb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76219"/>
                <a:ext cx="11183112" cy="1442212"/>
              </a:xfrm>
              <a:prstGeom prst="rect">
                <a:avLst/>
              </a:prstGeom>
              <a:blipFill rotWithShape="1">
                <a:blip r:embed="rId2"/>
                <a:stretch>
                  <a:fillRect t="-14" r="1" b="-7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EX.21_1#10869211a?vbadefaultcenterpage=1&amp;parentnodeid=d6791e8fb&amp;vbahtmlprocessed=1"/>
          <p:cNvSpPr/>
          <p:nvPr/>
        </p:nvSpPr>
        <p:spPr>
          <a:xfrm>
            <a:off x="502920" y="5124019"/>
            <a:ext cx="11183112" cy="1038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</a:t>
            </a: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易错点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】忽视函数的性质致误，在实际应用问题中，要结合问题的实际意义和函数的性质来确定拟合函数.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5" grpId="0" animBg="1" build="p"/>
    </p:bldLst>
  </p:timing>
</p:sld>
</file>

<file path=ppt/tags/tag1.xml><?xml version="1.0" encoding="utf-8"?>
<p:tagLst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8853</Words>
  <Application>WPS 演示</Application>
  <PresentationFormat>宽屏</PresentationFormat>
  <Paragraphs>474</Paragraphs>
  <Slides>38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Times New Roman</vt:lpstr>
      <vt:lpstr>微软雅黑</vt:lpstr>
      <vt:lpstr>Times New Roman</vt:lpstr>
      <vt:lpstr>宋体</vt:lpstr>
      <vt:lpstr>Cambria Math</vt:lpstr>
      <vt:lpstr>Arial Unicode MS</vt:lpstr>
      <vt:lpstr>等线</vt:lpstr>
      <vt:lpstr>Calibri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石蒙</dc:creator>
  <cp:lastModifiedBy>Mr.Lee</cp:lastModifiedBy>
  <cp:revision>5</cp:revision>
  <dcterms:created xsi:type="dcterms:W3CDTF">2023-12-21T11:40:00Z</dcterms:created>
  <dcterms:modified xsi:type="dcterms:W3CDTF">2024-01-08T03:36:25Z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4D921DB758AF400FA03131119E788629_12</vt:lpwstr>
  </property>
  <property fmtid="{D5CDD505-2E9C-101B-9397-08002B2CF9AE}" pid="3" name="KSOProductBuildVer">
    <vt:lpwstr>2052-12.1.0.15990</vt:lpwstr>
  </property>
</Properties>
</file>